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36"/>
  </p:notesMasterIdLst>
  <p:sldIdLst>
    <p:sldId id="277" r:id="rId3"/>
    <p:sldId id="292" r:id="rId4"/>
    <p:sldId id="256" r:id="rId5"/>
    <p:sldId id="278" r:id="rId6"/>
    <p:sldId id="294" r:id="rId7"/>
    <p:sldId id="286" r:id="rId8"/>
    <p:sldId id="291" r:id="rId9"/>
    <p:sldId id="295" r:id="rId10"/>
    <p:sldId id="282" r:id="rId11"/>
    <p:sldId id="283" r:id="rId12"/>
    <p:sldId id="285" r:id="rId13"/>
    <p:sldId id="284" r:id="rId14"/>
    <p:sldId id="296" r:id="rId15"/>
    <p:sldId id="280" r:id="rId16"/>
    <p:sldId id="281" r:id="rId17"/>
    <p:sldId id="289" r:id="rId18"/>
    <p:sldId id="288" r:id="rId19"/>
    <p:sldId id="297" r:id="rId20"/>
    <p:sldId id="258" r:id="rId21"/>
    <p:sldId id="290" r:id="rId22"/>
    <p:sldId id="293" r:id="rId23"/>
    <p:sldId id="259" r:id="rId24"/>
    <p:sldId id="260" r:id="rId25"/>
    <p:sldId id="264" r:id="rId26"/>
    <p:sldId id="269" r:id="rId27"/>
    <p:sldId id="272" r:id="rId28"/>
    <p:sldId id="266" r:id="rId29"/>
    <p:sldId id="271" r:id="rId30"/>
    <p:sldId id="274" r:id="rId31"/>
    <p:sldId id="273" r:id="rId32"/>
    <p:sldId id="276" r:id="rId33"/>
    <p:sldId id="275" r:id="rId34"/>
    <p:sldId id="265" r:id="rId35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37"/>
    </p:embeddedFont>
    <p:embeddedFont>
      <p:font typeface="Avenir Book" panose="02000503020000020003" pitchFamily="2" charset="0"/>
      <p:regular r:id="rId38"/>
      <p:italic r:id="rId39"/>
    </p:embeddedFont>
    <p:embeddedFont>
      <p:font typeface="Helvetica Neue" panose="02000503000000020004" pitchFamily="2" charset="0"/>
      <p:regular r:id="rId40"/>
      <p:bold r:id="rId41"/>
      <p:italic r:id="rId42"/>
      <p:boldItalic r:id="rId43"/>
    </p:embeddedFont>
    <p:embeddedFont>
      <p:font typeface="Helvetica Neue Light" panose="02000503000000020004" pitchFamily="2" charset="0"/>
      <p:regular r:id="rId44"/>
      <p:bold r:id="rId45"/>
      <p:italic r:id="rId46"/>
      <p:boldItalic r:id="rId47"/>
    </p:embeddedFont>
    <p:embeddedFont>
      <p:font typeface="Montserrat" pitchFamily="2" charset="77"/>
      <p:regular r:id="rId48"/>
      <p:bold r:id="rId49"/>
      <p:italic r:id="rId50"/>
      <p:boldItalic r:id="rId51"/>
    </p:embeddedFont>
    <p:embeddedFont>
      <p:font typeface="Montserrat SemiBold" panose="020F0502020204030204" pitchFamily="3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Medium" panose="020F0502020204030204" pitchFamily="34" charset="0"/>
      <p:regular r:id="rId60"/>
      <p:bold r:id="rId61"/>
      <p:italic r:id="rId62"/>
      <p:boldItalic r:id="rId63"/>
    </p:embeddedFont>
    <p:embeddedFont>
      <p:font typeface="Roboto Slab" pitchFamily="2" charset="0"/>
      <p:regular r:id="rId64"/>
      <p:bold r:id="rId65"/>
    </p:embeddedFont>
    <p:embeddedFont>
      <p:font typeface="Roboto Slab Regular" pitchFamily="2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fía Dalpont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4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F1C504-F717-405A-9A30-BA9096A04D1C}">
  <a:tblStyle styleId="{55F1C504-F717-405A-9A30-BA9096A04D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2"/>
  </p:normalViewPr>
  <p:slideViewPr>
    <p:cSldViewPr snapToGrid="0">
      <p:cViewPr varScale="1">
        <p:scale>
          <a:sx n="120" d="100"/>
          <a:sy n="120" d="100"/>
        </p:scale>
        <p:origin x="200" y="472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5" Type="http://schemas.openxmlformats.org/officeDocument/2006/relationships/slide" Target="slides/slide3.xml"/><Relationship Id="rId61" Type="http://schemas.openxmlformats.org/officeDocument/2006/relationships/font" Target="fonts/font2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font" Target="fonts/font31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3.fntdata"/><Relationship Id="rId34" Type="http://schemas.openxmlformats.org/officeDocument/2006/relationships/slide" Target="slides/slide32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267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999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70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9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11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275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624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9f3c7e9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9f3c7e9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538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047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d82efa39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d82efa39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5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d82efa3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d82efa3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909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923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122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10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633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186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69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55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49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01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19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606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363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89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1" name="Google Shape;20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9.png"/><Relationship Id="rId1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hyperlink" Target="https://www.analyticsvidhya.com/blog/2020/04/how-to-deploy-machine-learning-model-flask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jobs.thebookseller.com/job/postscript-books/book-buyer" TargetMode="Externa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www.goodreads.com/blog/show/1616-case-study-how-celadon-books-got-everyone-talking-about-the-silent-pa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62" name="Picture 2" descr="Unstructured, semi-structured, and structured data | Download Scientific  Diagram">
            <a:extLst>
              <a:ext uri="{FF2B5EF4-FFF2-40B4-BE49-F238E27FC236}">
                <a16:creationId xmlns:a16="http://schemas.microsoft.com/office/drawing/2014/main" id="{712962A8-6121-0940-AA5C-55A15747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868679"/>
            <a:ext cx="8087614" cy="313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99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3074" name="Picture 2" descr="The Silent Patient">
            <a:extLst>
              <a:ext uri="{FF2B5EF4-FFF2-40B4-BE49-F238E27FC236}">
                <a16:creationId xmlns:a16="http://schemas.microsoft.com/office/drawing/2014/main" id="{525830BB-177B-DA41-B55A-EBE5CC07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2" y="654875"/>
            <a:ext cx="6335632" cy="385419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57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7170" name="Picture 2" descr="The Silent Patient">
            <a:extLst>
              <a:ext uri="{FF2B5EF4-FFF2-40B4-BE49-F238E27FC236}">
                <a16:creationId xmlns:a16="http://schemas.microsoft.com/office/drawing/2014/main" id="{54F15A12-C288-C14C-BEFA-BEFBB856D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38" y="749808"/>
            <a:ext cx="6245443" cy="37993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17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5122" name="Picture 2" descr="The Silent Patient">
            <a:extLst>
              <a:ext uri="{FF2B5EF4-FFF2-40B4-BE49-F238E27FC236}">
                <a16:creationId xmlns:a16="http://schemas.microsoft.com/office/drawing/2014/main" id="{4A5CA9B0-C5CC-894C-BAE2-D53B5FAA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2" y="819143"/>
            <a:ext cx="6189681" cy="376540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D007-260D-5F44-A276-844191EB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114050"/>
            <a:ext cx="6638543" cy="572700"/>
          </a:xfrm>
        </p:spPr>
        <p:txBody>
          <a:bodyPr/>
          <a:lstStyle/>
          <a:p>
            <a:r>
              <a:rPr lang="en-GB" dirty="0"/>
              <a:t>Production architecture</a:t>
            </a:r>
            <a:br>
              <a:rPr lang="en-GB" dirty="0"/>
            </a:br>
            <a:r>
              <a:rPr lang="en-GB" sz="2800" b="0" dirty="0"/>
              <a:t>considerations in design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10811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rupo Hachette Livre| página principal">
            <a:extLst>
              <a:ext uri="{FF2B5EF4-FFF2-40B4-BE49-F238E27FC236}">
                <a16:creationId xmlns:a16="http://schemas.microsoft.com/office/drawing/2014/main" id="{2DF11A20-CDDF-A947-9AA1-8E9EFF1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35" y="496211"/>
            <a:ext cx="2668861" cy="14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Silo with solid fill">
            <a:extLst>
              <a:ext uri="{FF2B5EF4-FFF2-40B4-BE49-F238E27FC236}">
                <a16:creationId xmlns:a16="http://schemas.microsoft.com/office/drawing/2014/main" id="{1E99CB63-57E5-3B41-AA76-B0731A9BB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86100" y="2699341"/>
            <a:ext cx="914400" cy="914400"/>
          </a:xfrm>
          <a:prstGeom prst="rect">
            <a:avLst/>
          </a:prstGeom>
        </p:spPr>
      </p:pic>
      <p:pic>
        <p:nvPicPr>
          <p:cNvPr id="7" name="Graphic 6" descr="Silo outline">
            <a:extLst>
              <a:ext uri="{FF2B5EF4-FFF2-40B4-BE49-F238E27FC236}">
                <a16:creationId xmlns:a16="http://schemas.microsoft.com/office/drawing/2014/main" id="{1F80EEAA-9424-4D4C-921F-E1EAF0F2F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4828" y="2699341"/>
            <a:ext cx="914400" cy="914400"/>
          </a:xfrm>
          <a:prstGeom prst="rect">
            <a:avLst/>
          </a:prstGeom>
        </p:spPr>
      </p:pic>
      <p:pic>
        <p:nvPicPr>
          <p:cNvPr id="9" name="Graphic 8" descr="Silo with solid fill">
            <a:extLst>
              <a:ext uri="{FF2B5EF4-FFF2-40B4-BE49-F238E27FC236}">
                <a16:creationId xmlns:a16="http://schemas.microsoft.com/office/drawing/2014/main" id="{557250EE-1867-054A-934E-D63AC6EFB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3556" y="2699341"/>
            <a:ext cx="914400" cy="914400"/>
          </a:xfrm>
          <a:prstGeom prst="rect">
            <a:avLst/>
          </a:prstGeom>
        </p:spPr>
      </p:pic>
      <p:pic>
        <p:nvPicPr>
          <p:cNvPr id="14" name="Graphic 13" descr="Silo outline">
            <a:extLst>
              <a:ext uri="{FF2B5EF4-FFF2-40B4-BE49-F238E27FC236}">
                <a16:creationId xmlns:a16="http://schemas.microsoft.com/office/drawing/2014/main" id="{3C290814-2EDA-544C-A6CC-4BAEE69585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372" y="269934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799278-9C9F-6445-B7EE-B8F6357915E0}"/>
              </a:ext>
            </a:extLst>
          </p:cNvPr>
          <p:cNvSpPr txBox="1"/>
          <p:nvPr/>
        </p:nvSpPr>
        <p:spPr>
          <a:xfrm>
            <a:off x="510678" y="3613741"/>
            <a:ext cx="11204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Infrastructure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CB42-9849-B24D-A651-ADC2F50D9CCE}"/>
              </a:ext>
            </a:extLst>
          </p:cNvPr>
          <p:cNvSpPr txBox="1"/>
          <p:nvPr/>
        </p:nvSpPr>
        <p:spPr>
          <a:xfrm>
            <a:off x="2777179" y="3613741"/>
            <a:ext cx="11204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Reporting and analytics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287475-A94C-5D43-AA02-19A27469BF4E}"/>
              </a:ext>
            </a:extLst>
          </p:cNvPr>
          <p:cNvSpPr txBox="1"/>
          <p:nvPr/>
        </p:nvSpPr>
        <p:spPr>
          <a:xfrm>
            <a:off x="5055462" y="3613741"/>
            <a:ext cx="11204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C65857-1943-CE47-95E1-8F2C9F532DAA}"/>
              </a:ext>
            </a:extLst>
          </p:cNvPr>
          <p:cNvSpPr txBox="1"/>
          <p:nvPr/>
        </p:nvSpPr>
        <p:spPr>
          <a:xfrm>
            <a:off x="7397496" y="3613741"/>
            <a:ext cx="11204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Business decision maker - buyers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72E53-A1B0-4440-9DB3-DC89897E3C2C}"/>
              </a:ext>
            </a:extLst>
          </p:cNvPr>
          <p:cNvSpPr txBox="1"/>
          <p:nvPr/>
        </p:nvSpPr>
        <p:spPr>
          <a:xfrm>
            <a:off x="419240" y="1364270"/>
            <a:ext cx="27622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ndale Mono" panose="020B0509000000000004" pitchFamily="49" charset="0"/>
              </a:rPr>
              <a:t>Example book publisher</a:t>
            </a:r>
          </a:p>
          <a:p>
            <a:r>
              <a:rPr lang="en-GB" dirty="0">
                <a:latin typeface="Andale Mono" panose="020B0509000000000004" pitchFamily="49" charset="0"/>
              </a:rPr>
              <a:t> case where data science</a:t>
            </a:r>
          </a:p>
          <a:p>
            <a:r>
              <a:rPr lang="en-GB" dirty="0">
                <a:latin typeface="Andale Mono" panose="020B0509000000000004" pitchFamily="49" charset="0"/>
              </a:rPr>
              <a:t>model needs to be live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5850396" y="1364270"/>
            <a:ext cx="298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Steps to Start Training your Custom Tensorflow Model in AWS SageMaker | by  Eduardo Muñoz | Towards Data Science">
            <a:extLst>
              <a:ext uri="{FF2B5EF4-FFF2-40B4-BE49-F238E27FC236}">
                <a16:creationId xmlns:a16="http://schemas.microsoft.com/office/drawing/2014/main" id="{9E914872-A031-B945-BC4F-45290EE17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74" y="194780"/>
            <a:ext cx="6969252" cy="475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54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deploy model flask">
            <a:hlinkClick r:id="rId4"/>
            <a:extLst>
              <a:ext uri="{FF2B5EF4-FFF2-40B4-BE49-F238E27FC236}">
                <a16:creationId xmlns:a16="http://schemas.microsoft.com/office/drawing/2014/main" id="{37F839A9-BB48-634E-8405-944BBC18E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" y="988569"/>
            <a:ext cx="6471415" cy="364333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293286-78F5-F446-8403-6E0CF8F26D83}"/>
              </a:ext>
            </a:extLst>
          </p:cNvPr>
          <p:cNvSpPr txBox="1"/>
          <p:nvPr/>
        </p:nvSpPr>
        <p:spPr>
          <a:xfrm>
            <a:off x="559523" y="551854"/>
            <a:ext cx="802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ndale Mono" panose="020B0509000000000004" pitchFamily="49" charset="0"/>
              </a:rPr>
              <a:t>Deploy machine learning models to the business users (example with Flask)</a:t>
            </a:r>
          </a:p>
        </p:txBody>
      </p:sp>
    </p:spTree>
    <p:extLst>
      <p:ext uri="{BB962C8B-B14F-4D97-AF65-F5344CB8AC3E}">
        <p14:creationId xmlns:p14="http://schemas.microsoft.com/office/powerpoint/2010/main" val="320392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18" name="Picture 2" descr="Amazon SageMaker Autopilot | Amazon SageMaker">
            <a:extLst>
              <a:ext uri="{FF2B5EF4-FFF2-40B4-BE49-F238E27FC236}">
                <a16:creationId xmlns:a16="http://schemas.microsoft.com/office/drawing/2014/main" id="{C0BB3023-7A59-1C44-A4B5-64597586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" y="1281084"/>
            <a:ext cx="8074152" cy="202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E6B01C-40D9-9F44-92E8-90234CBB9D16}"/>
              </a:ext>
            </a:extLst>
          </p:cNvPr>
          <p:cNvSpPr txBox="1"/>
          <p:nvPr/>
        </p:nvSpPr>
        <p:spPr>
          <a:xfrm>
            <a:off x="559523" y="551854"/>
            <a:ext cx="8454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ndale Mono" panose="020B0509000000000004" pitchFamily="49" charset="0"/>
              </a:rPr>
              <a:t>Deploy machine learning models to the business users (example with </a:t>
            </a:r>
            <a:r>
              <a:rPr lang="en-GB" dirty="0" err="1">
                <a:latin typeface="Andale Mono" panose="020B0509000000000004" pitchFamily="49" charset="0"/>
              </a:rPr>
              <a:t>Sagemaker</a:t>
            </a:r>
            <a:r>
              <a:rPr lang="en-GB" dirty="0">
                <a:latin typeface="Andale Mono" panose="020B050900000000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2078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D007-260D-5F44-A276-844191EB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114050"/>
            <a:ext cx="6638543" cy="572700"/>
          </a:xfrm>
        </p:spPr>
        <p:txBody>
          <a:bodyPr/>
          <a:lstStyle/>
          <a:p>
            <a:r>
              <a:rPr lang="en-GB" dirty="0"/>
              <a:t>Production architecture</a:t>
            </a:r>
            <a:br>
              <a:rPr lang="en-GB" dirty="0"/>
            </a:br>
            <a:r>
              <a:rPr lang="en-GB" sz="2800" b="0" dirty="0"/>
              <a:t>Storage options for big data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797245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system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a big umbrella term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encapsulates data storage, computational resources, and everything in between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technologies that support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collection, storage, processing, and dashboarding is included in the architecture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Architects are people who translate business needs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design and build these systems, calculate ROI, monitor backups and fault tolerance,  and support change management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10" name="Picture 2" descr="Chart: Paris Air Pollution Has Reached A Critical Level | Statista">
            <a:extLst>
              <a:ext uri="{FF2B5EF4-FFF2-40B4-BE49-F238E27FC236}">
                <a16:creationId xmlns:a16="http://schemas.microsoft.com/office/drawing/2014/main" id="{7704F9C2-58D6-0942-BC34-1D1755AB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8" y="545675"/>
            <a:ext cx="3342295" cy="2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31;p50">
            <a:extLst>
              <a:ext uri="{FF2B5EF4-FFF2-40B4-BE49-F238E27FC236}">
                <a16:creationId xmlns:a16="http://schemas.microsoft.com/office/drawing/2014/main" id="{926D2FEF-B62F-444E-AD9A-26F9F8418917}"/>
              </a:ext>
            </a:extLst>
          </p:cNvPr>
          <p:cNvSpPr txBox="1"/>
          <p:nvPr/>
        </p:nvSpPr>
        <p:spPr>
          <a:xfrm>
            <a:off x="3657600" y="545675"/>
            <a:ext cx="5046444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20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ir</a:t>
            </a: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pollution data collection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Unstructured - Semi Structured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7D023-9C5D-144D-BAA8-16EC99B4B3C5}"/>
              </a:ext>
            </a:extLst>
          </p:cNvPr>
          <p:cNvSpPr txBox="1"/>
          <p:nvPr/>
        </p:nvSpPr>
        <p:spPr>
          <a:xfrm>
            <a:off x="3822192" y="1527048"/>
            <a:ext cx="4754880" cy="3108543"/>
          </a:xfrm>
          <a:custGeom>
            <a:avLst/>
            <a:gdLst>
              <a:gd name="connsiteX0" fmla="*/ 0 w 4754880"/>
              <a:gd name="connsiteY0" fmla="*/ 0 h 3108543"/>
              <a:gd name="connsiteX1" fmla="*/ 546811 w 4754880"/>
              <a:gd name="connsiteY1" fmla="*/ 0 h 3108543"/>
              <a:gd name="connsiteX2" fmla="*/ 998525 w 4754880"/>
              <a:gd name="connsiteY2" fmla="*/ 0 h 3108543"/>
              <a:gd name="connsiteX3" fmla="*/ 1687982 w 4754880"/>
              <a:gd name="connsiteY3" fmla="*/ 0 h 3108543"/>
              <a:gd name="connsiteX4" fmla="*/ 2234794 w 4754880"/>
              <a:gd name="connsiteY4" fmla="*/ 0 h 3108543"/>
              <a:gd name="connsiteX5" fmla="*/ 2781605 w 4754880"/>
              <a:gd name="connsiteY5" fmla="*/ 0 h 3108543"/>
              <a:gd name="connsiteX6" fmla="*/ 3471062 w 4754880"/>
              <a:gd name="connsiteY6" fmla="*/ 0 h 3108543"/>
              <a:gd name="connsiteX7" fmla="*/ 3970325 w 4754880"/>
              <a:gd name="connsiteY7" fmla="*/ 0 h 3108543"/>
              <a:gd name="connsiteX8" fmla="*/ 4754880 w 4754880"/>
              <a:gd name="connsiteY8" fmla="*/ 0 h 3108543"/>
              <a:gd name="connsiteX9" fmla="*/ 4754880 w 4754880"/>
              <a:gd name="connsiteY9" fmla="*/ 580261 h 3108543"/>
              <a:gd name="connsiteX10" fmla="*/ 4754880 w 4754880"/>
              <a:gd name="connsiteY10" fmla="*/ 1036181 h 3108543"/>
              <a:gd name="connsiteX11" fmla="*/ 4754880 w 4754880"/>
              <a:gd name="connsiteY11" fmla="*/ 1554272 h 3108543"/>
              <a:gd name="connsiteX12" fmla="*/ 4754880 w 4754880"/>
              <a:gd name="connsiteY12" fmla="*/ 2103447 h 3108543"/>
              <a:gd name="connsiteX13" fmla="*/ 4754880 w 4754880"/>
              <a:gd name="connsiteY13" fmla="*/ 2528282 h 3108543"/>
              <a:gd name="connsiteX14" fmla="*/ 4754880 w 4754880"/>
              <a:gd name="connsiteY14" fmla="*/ 3108543 h 3108543"/>
              <a:gd name="connsiteX15" fmla="*/ 4160520 w 4754880"/>
              <a:gd name="connsiteY15" fmla="*/ 3108543 h 3108543"/>
              <a:gd name="connsiteX16" fmla="*/ 3566160 w 4754880"/>
              <a:gd name="connsiteY16" fmla="*/ 3108543 h 3108543"/>
              <a:gd name="connsiteX17" fmla="*/ 2876702 w 4754880"/>
              <a:gd name="connsiteY17" fmla="*/ 3108543 h 3108543"/>
              <a:gd name="connsiteX18" fmla="*/ 2282342 w 4754880"/>
              <a:gd name="connsiteY18" fmla="*/ 3108543 h 3108543"/>
              <a:gd name="connsiteX19" fmla="*/ 1830629 w 4754880"/>
              <a:gd name="connsiteY19" fmla="*/ 3108543 h 3108543"/>
              <a:gd name="connsiteX20" fmla="*/ 1331366 w 4754880"/>
              <a:gd name="connsiteY20" fmla="*/ 3108543 h 3108543"/>
              <a:gd name="connsiteX21" fmla="*/ 641909 w 4754880"/>
              <a:gd name="connsiteY21" fmla="*/ 3108543 h 3108543"/>
              <a:gd name="connsiteX22" fmla="*/ 0 w 4754880"/>
              <a:gd name="connsiteY22" fmla="*/ 3108543 h 3108543"/>
              <a:gd name="connsiteX23" fmla="*/ 0 w 4754880"/>
              <a:gd name="connsiteY23" fmla="*/ 2652623 h 3108543"/>
              <a:gd name="connsiteX24" fmla="*/ 0 w 4754880"/>
              <a:gd name="connsiteY24" fmla="*/ 2165618 h 3108543"/>
              <a:gd name="connsiteX25" fmla="*/ 0 w 4754880"/>
              <a:gd name="connsiteY25" fmla="*/ 1740784 h 3108543"/>
              <a:gd name="connsiteX26" fmla="*/ 0 w 4754880"/>
              <a:gd name="connsiteY26" fmla="*/ 1315950 h 3108543"/>
              <a:gd name="connsiteX27" fmla="*/ 0 w 4754880"/>
              <a:gd name="connsiteY27" fmla="*/ 766774 h 3108543"/>
              <a:gd name="connsiteX28" fmla="*/ 0 w 4754880"/>
              <a:gd name="connsiteY28" fmla="*/ 0 h 310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4880" h="3108543" extrusionOk="0">
                <a:moveTo>
                  <a:pt x="0" y="0"/>
                </a:moveTo>
                <a:cubicBezTo>
                  <a:pt x="137061" y="-13971"/>
                  <a:pt x="322398" y="54388"/>
                  <a:pt x="546811" y="0"/>
                </a:cubicBezTo>
                <a:cubicBezTo>
                  <a:pt x="771224" y="-54388"/>
                  <a:pt x="902702" y="44339"/>
                  <a:pt x="998525" y="0"/>
                </a:cubicBezTo>
                <a:cubicBezTo>
                  <a:pt x="1094348" y="-44339"/>
                  <a:pt x="1456713" y="18996"/>
                  <a:pt x="1687982" y="0"/>
                </a:cubicBezTo>
                <a:cubicBezTo>
                  <a:pt x="1919251" y="-18996"/>
                  <a:pt x="2090094" y="59788"/>
                  <a:pt x="2234794" y="0"/>
                </a:cubicBezTo>
                <a:cubicBezTo>
                  <a:pt x="2379494" y="-59788"/>
                  <a:pt x="2545908" y="64673"/>
                  <a:pt x="2781605" y="0"/>
                </a:cubicBezTo>
                <a:cubicBezTo>
                  <a:pt x="3017302" y="-64673"/>
                  <a:pt x="3315793" y="65612"/>
                  <a:pt x="3471062" y="0"/>
                </a:cubicBezTo>
                <a:cubicBezTo>
                  <a:pt x="3626331" y="-65612"/>
                  <a:pt x="3798316" y="38715"/>
                  <a:pt x="3970325" y="0"/>
                </a:cubicBezTo>
                <a:cubicBezTo>
                  <a:pt x="4142334" y="-38715"/>
                  <a:pt x="4442737" y="90324"/>
                  <a:pt x="4754880" y="0"/>
                </a:cubicBezTo>
                <a:cubicBezTo>
                  <a:pt x="4757395" y="144327"/>
                  <a:pt x="4744469" y="295562"/>
                  <a:pt x="4754880" y="580261"/>
                </a:cubicBezTo>
                <a:cubicBezTo>
                  <a:pt x="4765291" y="864960"/>
                  <a:pt x="4712095" y="925399"/>
                  <a:pt x="4754880" y="1036181"/>
                </a:cubicBezTo>
                <a:cubicBezTo>
                  <a:pt x="4797665" y="1146963"/>
                  <a:pt x="4719559" y="1369089"/>
                  <a:pt x="4754880" y="1554272"/>
                </a:cubicBezTo>
                <a:cubicBezTo>
                  <a:pt x="4790201" y="1739455"/>
                  <a:pt x="4700284" y="1943384"/>
                  <a:pt x="4754880" y="2103447"/>
                </a:cubicBezTo>
                <a:cubicBezTo>
                  <a:pt x="4809476" y="2263510"/>
                  <a:pt x="4717782" y="2337686"/>
                  <a:pt x="4754880" y="2528282"/>
                </a:cubicBezTo>
                <a:cubicBezTo>
                  <a:pt x="4791978" y="2718879"/>
                  <a:pt x="4729524" y="2885156"/>
                  <a:pt x="4754880" y="3108543"/>
                </a:cubicBezTo>
                <a:cubicBezTo>
                  <a:pt x="4534446" y="3148700"/>
                  <a:pt x="4343836" y="3051508"/>
                  <a:pt x="4160520" y="3108543"/>
                </a:cubicBezTo>
                <a:cubicBezTo>
                  <a:pt x="3977204" y="3165578"/>
                  <a:pt x="3767582" y="3085015"/>
                  <a:pt x="3566160" y="3108543"/>
                </a:cubicBezTo>
                <a:cubicBezTo>
                  <a:pt x="3364738" y="3132071"/>
                  <a:pt x="3192301" y="3106439"/>
                  <a:pt x="2876702" y="3108543"/>
                </a:cubicBezTo>
                <a:cubicBezTo>
                  <a:pt x="2561103" y="3110647"/>
                  <a:pt x="2555366" y="3065872"/>
                  <a:pt x="2282342" y="3108543"/>
                </a:cubicBezTo>
                <a:cubicBezTo>
                  <a:pt x="2009318" y="3151214"/>
                  <a:pt x="2014496" y="3055274"/>
                  <a:pt x="1830629" y="3108543"/>
                </a:cubicBezTo>
                <a:cubicBezTo>
                  <a:pt x="1646762" y="3161812"/>
                  <a:pt x="1573059" y="3054114"/>
                  <a:pt x="1331366" y="3108543"/>
                </a:cubicBezTo>
                <a:cubicBezTo>
                  <a:pt x="1089673" y="3162972"/>
                  <a:pt x="908191" y="3083454"/>
                  <a:pt x="641909" y="3108543"/>
                </a:cubicBezTo>
                <a:cubicBezTo>
                  <a:pt x="375627" y="3133632"/>
                  <a:pt x="259718" y="3100785"/>
                  <a:pt x="0" y="3108543"/>
                </a:cubicBezTo>
                <a:cubicBezTo>
                  <a:pt x="-46599" y="2965201"/>
                  <a:pt x="45585" y="2771056"/>
                  <a:pt x="0" y="2652623"/>
                </a:cubicBezTo>
                <a:cubicBezTo>
                  <a:pt x="-45585" y="2534190"/>
                  <a:pt x="30314" y="2400025"/>
                  <a:pt x="0" y="2165618"/>
                </a:cubicBezTo>
                <a:cubicBezTo>
                  <a:pt x="-30314" y="1931212"/>
                  <a:pt x="4609" y="1910539"/>
                  <a:pt x="0" y="1740784"/>
                </a:cubicBezTo>
                <a:cubicBezTo>
                  <a:pt x="-4609" y="1571029"/>
                  <a:pt x="50482" y="1509821"/>
                  <a:pt x="0" y="1315950"/>
                </a:cubicBezTo>
                <a:cubicBezTo>
                  <a:pt x="-50482" y="1122079"/>
                  <a:pt x="64083" y="882490"/>
                  <a:pt x="0" y="766774"/>
                </a:cubicBezTo>
                <a:cubicBezTo>
                  <a:pt x="-64083" y="651058"/>
                  <a:pt x="76563" y="160457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  <a:alpha val="7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dirty="0"/>
              <a:t>   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084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231;p50">
            <a:extLst>
              <a:ext uri="{FF2B5EF4-FFF2-40B4-BE49-F238E27FC236}">
                <a16:creationId xmlns:a16="http://schemas.microsoft.com/office/drawing/2014/main" id="{B6E68B8E-3E1B-A44A-BB4C-AF7B92A3403D}"/>
              </a:ext>
            </a:extLst>
          </p:cNvPr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Big 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big is it?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C2F42-3C38-2147-AA53-8B715BBD512F}"/>
              </a:ext>
            </a:extLst>
          </p:cNvPr>
          <p:cNvSpPr/>
          <p:nvPr/>
        </p:nvSpPr>
        <p:spPr>
          <a:xfrm>
            <a:off x="4443600" y="1510972"/>
            <a:ext cx="4325496" cy="16004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Examples of machine-generated data sources:</a:t>
            </a:r>
          </a:p>
          <a:p>
            <a:r>
              <a:rPr lang="en-GB" dirty="0">
                <a:latin typeface="Helvetica" pitchFamily="2" charset="0"/>
              </a:rPr>
              <a:t>● Sensors on vehicles, appliances and industrial machinery</a:t>
            </a:r>
          </a:p>
          <a:p>
            <a:r>
              <a:rPr lang="en-GB" dirty="0">
                <a:latin typeface="Helvetica" pitchFamily="2" charset="0"/>
              </a:rPr>
              <a:t>● Cameras used for security vigilance</a:t>
            </a:r>
          </a:p>
          <a:p>
            <a:r>
              <a:rPr lang="en-GB" dirty="0">
                <a:latin typeface="Helvetica" pitchFamily="2" charset="0"/>
              </a:rPr>
              <a:t>● Satellites</a:t>
            </a:r>
          </a:p>
          <a:p>
            <a:r>
              <a:rPr lang="en-GB" dirty="0">
                <a:latin typeface="Helvetica" pitchFamily="2" charset="0"/>
              </a:rPr>
              <a:t>● Medical devices</a:t>
            </a:r>
          </a:p>
          <a:p>
            <a:r>
              <a:rPr lang="en-GB" dirty="0">
                <a:latin typeface="Helvetica" pitchFamily="2" charset="0"/>
              </a:rPr>
              <a:t>● Personal tools -smartphone apps | fitness trackers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65060-5BA8-C644-93A2-88CC0538E744}"/>
              </a:ext>
            </a:extLst>
          </p:cNvPr>
          <p:cNvSpPr/>
          <p:nvPr/>
        </p:nvSpPr>
        <p:spPr>
          <a:xfrm>
            <a:off x="374904" y="1629844"/>
            <a:ext cx="3831336" cy="116955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Examples of human-generated data sources:</a:t>
            </a:r>
          </a:p>
          <a:p>
            <a:r>
              <a:rPr lang="en-GB" dirty="0">
                <a:latin typeface="Helvetica" pitchFamily="2" charset="0"/>
              </a:rPr>
              <a:t>● image and video sharing</a:t>
            </a:r>
          </a:p>
          <a:p>
            <a:r>
              <a:rPr lang="en-GB" dirty="0">
                <a:latin typeface="Helvetica" pitchFamily="2" charset="0"/>
              </a:rPr>
              <a:t>● likes and comments</a:t>
            </a:r>
          </a:p>
          <a:p>
            <a:r>
              <a:rPr lang="en-GB" dirty="0">
                <a:latin typeface="Helvetica" pitchFamily="2" charset="0"/>
              </a:rPr>
              <a:t>● instant messenger</a:t>
            </a:r>
          </a:p>
          <a:p>
            <a:r>
              <a:rPr lang="en-GB" dirty="0">
                <a:latin typeface="Helvetica" pitchFamily="2" charset="0"/>
              </a:rPr>
              <a:t>● status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94543E-069A-8547-9422-097038FF923D}"/>
              </a:ext>
            </a:extLst>
          </p:cNvPr>
          <p:cNvSpPr/>
          <p:nvPr/>
        </p:nvSpPr>
        <p:spPr>
          <a:xfrm>
            <a:off x="429384" y="3717047"/>
            <a:ext cx="80284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venir Book" panose="02000503020000020003" pitchFamily="2" charset="0"/>
              </a:rPr>
              <a:t>- if we take all the data generated in the world between the beginning of time and 2008 the same amount of data will soon be generated every single minute.</a:t>
            </a:r>
          </a:p>
          <a:p>
            <a:r>
              <a:rPr lang="en-GB" dirty="0">
                <a:latin typeface="Avenir Book" panose="02000503020000020003" pitchFamily="2" charset="0"/>
              </a:rPr>
              <a:t>(Bernard Marr, Bernard Marr &amp; Co.)</a:t>
            </a:r>
            <a:endParaRPr lang="en-GB" dirty="0"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41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231;p50">
            <a:extLst>
              <a:ext uri="{FF2B5EF4-FFF2-40B4-BE49-F238E27FC236}">
                <a16:creationId xmlns:a16="http://schemas.microsoft.com/office/drawing/2014/main" id="{B6E68B8E-3E1B-A44A-BB4C-AF7B92A3403D}"/>
              </a:ext>
            </a:extLst>
          </p:cNvPr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Big 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big is it?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5AB82-88A5-2C45-B329-DF9F4B94C1D5}"/>
              </a:ext>
            </a:extLst>
          </p:cNvPr>
          <p:cNvSpPr/>
          <p:nvPr/>
        </p:nvSpPr>
        <p:spPr>
          <a:xfrm>
            <a:off x="667512" y="1199269"/>
            <a:ext cx="7525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In 2018, the total amount of data created, captured, copied and consumed in the world was </a:t>
            </a:r>
            <a:r>
              <a:rPr lang="en-GB" b="1" dirty="0">
                <a:solidFill>
                  <a:srgbClr val="202124"/>
                </a:solidFill>
                <a:latin typeface="arial" panose="020B0604020202020204" pitchFamily="34" charset="0"/>
              </a:rPr>
              <a:t>33 zettabytes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 (ZB) – the equivalent of 33 trillion gigabytes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grew to 59ZB in 2020 and is predicted to reach 175ZB by 2025</a:t>
            </a:r>
          </a:p>
        </p:txBody>
      </p:sp>
      <p:pic>
        <p:nvPicPr>
          <p:cNvPr id="18434" name="Picture 2" descr="Global DataSphere to Hit 59 Zettabytes in 2020 ...">
            <a:extLst>
              <a:ext uri="{FF2B5EF4-FFF2-40B4-BE49-F238E27FC236}">
                <a16:creationId xmlns:a16="http://schemas.microsoft.com/office/drawing/2014/main" id="{F43EB34A-A158-0247-AFB5-CD274BDE6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33" y="2093976"/>
            <a:ext cx="4639901" cy="261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262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262" y="1239401"/>
            <a:ext cx="6725475" cy="33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data warehouse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2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sz="23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52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STORAGE</a:t>
            </a:r>
            <a:endParaRPr sz="23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2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DBs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2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storage system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Stores data in a structured format for easy  retrieval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2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Lake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52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dump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Repository to store all kinds of data, in its natural format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53" name="Google Shape;25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2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DWs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52"/>
          <p:cNvSpPr txBox="1"/>
          <p:nvPr/>
        </p:nvSpPr>
        <p:spPr>
          <a:xfrm>
            <a:off x="4636750" y="2675700"/>
            <a:ext cx="16947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Database that integrates databases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analytical purposes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6" name="Google Shape;256;p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2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Marts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2"/>
          <p:cNvSpPr txBox="1"/>
          <p:nvPr/>
        </p:nvSpPr>
        <p:spPr>
          <a:xfrm>
            <a:off x="6509550" y="2675700"/>
            <a:ext cx="1791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Store data from DWs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be used by a specific business function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WAREHOUSE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a copy of transactional data structured for querying and reporting</a:t>
            </a: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be a relational database, a multidimensional database, or a flat file, etc.</a:t>
            </a: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be normalized or denormalized;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to consolidate information from multiple resources for improved query performance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main purpose is data mining,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visualization, and advanced reporting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is stored in DWs from operational DBMS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(OLTPs – which are usually designed independently of each other and is difficult to share information)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CLOUD | </a:t>
            </a:r>
            <a:r>
              <a:rPr lang="en" sz="2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DATAWAREHOUSE - </a:t>
            </a:r>
            <a:r>
              <a:rPr lang="en" sz="2000" b="1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SNOWFLAKE</a:t>
            </a: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6" descr="Will Snowflake Win In The Cloud Data Warehouse Race? - by SeattleDataGuy -  SeattleDataGuy&amp;#39;s Newsletter">
            <a:extLst>
              <a:ext uri="{FF2B5EF4-FFF2-40B4-BE49-F238E27FC236}">
                <a16:creationId xmlns:a16="http://schemas.microsoft.com/office/drawing/2014/main" id="{F4C727B3-FE1B-DE48-8FB1-5FE3C028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" y="1131174"/>
            <a:ext cx="8756120" cy="397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3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CLOUD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DATAWAREHOUSE - </a:t>
            </a:r>
            <a:r>
              <a:rPr lang="en" sz="2000" b="1" dirty="0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SNOWFLAKE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94" name="Picture 2" descr="Right Sizing Snowflake Warehouses / Compute - DEV Community">
            <a:extLst>
              <a:ext uri="{FF2B5EF4-FFF2-40B4-BE49-F238E27FC236}">
                <a16:creationId xmlns:a16="http://schemas.microsoft.com/office/drawing/2014/main" id="{94AF87B6-63C2-9744-986F-E70B09A7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7" y="1204285"/>
            <a:ext cx="8340545" cy="350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06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LAKE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5178196" y="545674"/>
            <a:ext cx="3516704" cy="418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entral</a:t>
            </a: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storage repository where data is dumped for future use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olds</a:t>
            </a: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big data from many sources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Stores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semi-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unstructured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place</a:t>
            </a: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not clean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organised</a:t>
            </a: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inexpensive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scalable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capacity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not an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issue</a:t>
            </a: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queries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elsewhere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FF75A7-1BFE-FE49-A2FF-64624DBC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99" y="1392100"/>
            <a:ext cx="4592597" cy="26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27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27EEE3-9053-3745-9643-E8001767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24" y="363728"/>
            <a:ext cx="7305552" cy="441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27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92" name="Picture 4" descr="Running Analytics on the Data Lake - The Databricks Blog">
            <a:extLst>
              <a:ext uri="{FF2B5EF4-FFF2-40B4-BE49-F238E27FC236}">
                <a16:creationId xmlns:a16="http://schemas.microsoft.com/office/drawing/2014/main" id="{C802A61B-B6FF-D849-8D71-72D4F7B3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9" y="436475"/>
            <a:ext cx="6686575" cy="42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7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>
            <a:spLocks noGrp="1"/>
          </p:cNvSpPr>
          <p:nvPr>
            <p:ph type="title" idx="2"/>
          </p:nvPr>
        </p:nvSpPr>
        <p:spPr>
          <a:xfrm>
            <a:off x="1852475" y="27811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Production architecture: 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Data Warehouse, Lake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2" name="Picture 2" descr="modern data stack vs databricks ecosystem">
            <a:extLst>
              <a:ext uri="{FF2B5EF4-FFF2-40B4-BE49-F238E27FC236}">
                <a16:creationId xmlns:a16="http://schemas.microsoft.com/office/drawing/2014/main" id="{8A07B065-07C9-9B40-BAEC-8F77809C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5" y="78105"/>
            <a:ext cx="8596915" cy="498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019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C0957-9DC3-0041-93E7-A5800AE9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" y="545675"/>
            <a:ext cx="7618222" cy="39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6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38" name="Picture 2" descr="Comparing Databricks to Apache Spark - Databricks">
            <a:extLst>
              <a:ext uri="{FF2B5EF4-FFF2-40B4-BE49-F238E27FC236}">
                <a16:creationId xmlns:a16="http://schemas.microsoft.com/office/drawing/2014/main" id="{3407E040-35D5-D643-AC10-12EC0676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0"/>
            <a:ext cx="79708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10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D007-260D-5F44-A276-844191EB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114050"/>
            <a:ext cx="6638543" cy="572700"/>
          </a:xfrm>
        </p:spPr>
        <p:txBody>
          <a:bodyPr/>
          <a:lstStyle/>
          <a:p>
            <a:r>
              <a:rPr lang="en-GB" dirty="0"/>
              <a:t>Sian’s client case study</a:t>
            </a:r>
            <a:br>
              <a:rPr lang="en-GB" dirty="0"/>
            </a:br>
            <a:r>
              <a:rPr lang="en-GB" sz="2800" b="0" dirty="0"/>
              <a:t>data question -&gt; data sources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1741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rupo Hachette Livre| página principal">
            <a:extLst>
              <a:ext uri="{FF2B5EF4-FFF2-40B4-BE49-F238E27FC236}">
                <a16:creationId xmlns:a16="http://schemas.microsoft.com/office/drawing/2014/main" id="{2DF11A20-CDDF-A947-9AA1-8E9EFF1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96" y="2571750"/>
            <a:ext cx="2668861" cy="14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5850396" y="1364270"/>
            <a:ext cx="298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E4CE6B-DACF-6C41-8C0C-7B113D054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662" y="880888"/>
            <a:ext cx="4063886" cy="36520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791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98" name="Picture 6" descr="How to Write a Blurb for Your Fiction Book | Self Publishing Lab">
            <a:extLst>
              <a:ext uri="{FF2B5EF4-FFF2-40B4-BE49-F238E27FC236}">
                <a16:creationId xmlns:a16="http://schemas.microsoft.com/office/drawing/2014/main" id="{5C699559-2EDD-0640-833B-54311903B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06" y="436475"/>
            <a:ext cx="40005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2D7D8D91-932D-C94A-B2C3-0FBF1F874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87" y="1534058"/>
            <a:ext cx="5423657" cy="317296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410F2-540C-A04E-85A1-5416472CE1FB}"/>
              </a:ext>
            </a:extLst>
          </p:cNvPr>
          <p:cNvSpPr txBox="1"/>
          <p:nvPr/>
        </p:nvSpPr>
        <p:spPr>
          <a:xfrm>
            <a:off x="693243" y="904337"/>
            <a:ext cx="3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What does a book buyer do ? </a:t>
            </a:r>
          </a:p>
        </p:txBody>
      </p:sp>
    </p:spTree>
    <p:extLst>
      <p:ext uri="{BB962C8B-B14F-4D97-AF65-F5344CB8AC3E}">
        <p14:creationId xmlns:p14="http://schemas.microsoft.com/office/powerpoint/2010/main" val="176736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rupo Hachette Livre| página principal">
            <a:extLst>
              <a:ext uri="{FF2B5EF4-FFF2-40B4-BE49-F238E27FC236}">
                <a16:creationId xmlns:a16="http://schemas.microsoft.com/office/drawing/2014/main" id="{2DF11A20-CDDF-A947-9AA1-8E9EFF1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96" y="2571750"/>
            <a:ext cx="2668861" cy="14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5850396" y="1364270"/>
            <a:ext cx="298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E4CE6B-DACF-6C41-8C0C-7B113D054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662" y="880888"/>
            <a:ext cx="4063886" cy="36520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775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rupo Hachette Livre| página principal">
            <a:extLst>
              <a:ext uri="{FF2B5EF4-FFF2-40B4-BE49-F238E27FC236}">
                <a16:creationId xmlns:a16="http://schemas.microsoft.com/office/drawing/2014/main" id="{2DF11A20-CDDF-A947-9AA1-8E9EFF1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96" y="2571750"/>
            <a:ext cx="2668861" cy="14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5850396" y="1364270"/>
            <a:ext cx="298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4D35F-D2C0-5C47-B867-446ABE7D6914}"/>
              </a:ext>
            </a:extLst>
          </p:cNvPr>
          <p:cNvSpPr txBox="1"/>
          <p:nvPr/>
        </p:nvSpPr>
        <p:spPr>
          <a:xfrm>
            <a:off x="637837" y="797441"/>
            <a:ext cx="5050581" cy="3754874"/>
          </a:xfrm>
          <a:custGeom>
            <a:avLst/>
            <a:gdLst>
              <a:gd name="connsiteX0" fmla="*/ 0 w 5050581"/>
              <a:gd name="connsiteY0" fmla="*/ 0 h 3754874"/>
              <a:gd name="connsiteX1" fmla="*/ 510670 w 5050581"/>
              <a:gd name="connsiteY1" fmla="*/ 0 h 3754874"/>
              <a:gd name="connsiteX2" fmla="*/ 920328 w 5050581"/>
              <a:gd name="connsiteY2" fmla="*/ 0 h 3754874"/>
              <a:gd name="connsiteX3" fmla="*/ 1582515 w 5050581"/>
              <a:gd name="connsiteY3" fmla="*/ 0 h 3754874"/>
              <a:gd name="connsiteX4" fmla="*/ 2093185 w 5050581"/>
              <a:gd name="connsiteY4" fmla="*/ 0 h 3754874"/>
              <a:gd name="connsiteX5" fmla="*/ 2603855 w 5050581"/>
              <a:gd name="connsiteY5" fmla="*/ 0 h 3754874"/>
              <a:gd name="connsiteX6" fmla="*/ 3266042 w 5050581"/>
              <a:gd name="connsiteY6" fmla="*/ 0 h 3754874"/>
              <a:gd name="connsiteX7" fmla="*/ 3726206 w 5050581"/>
              <a:gd name="connsiteY7" fmla="*/ 0 h 3754874"/>
              <a:gd name="connsiteX8" fmla="*/ 4388394 w 5050581"/>
              <a:gd name="connsiteY8" fmla="*/ 0 h 3754874"/>
              <a:gd name="connsiteX9" fmla="*/ 5050581 w 5050581"/>
              <a:gd name="connsiteY9" fmla="*/ 0 h 3754874"/>
              <a:gd name="connsiteX10" fmla="*/ 5050581 w 5050581"/>
              <a:gd name="connsiteY10" fmla="*/ 536411 h 3754874"/>
              <a:gd name="connsiteX11" fmla="*/ 5050581 w 5050581"/>
              <a:gd name="connsiteY11" fmla="*/ 1072821 h 3754874"/>
              <a:gd name="connsiteX12" fmla="*/ 5050581 w 5050581"/>
              <a:gd name="connsiteY12" fmla="*/ 1646780 h 3754874"/>
              <a:gd name="connsiteX13" fmla="*/ 5050581 w 5050581"/>
              <a:gd name="connsiteY13" fmla="*/ 2070545 h 3754874"/>
              <a:gd name="connsiteX14" fmla="*/ 5050581 w 5050581"/>
              <a:gd name="connsiteY14" fmla="*/ 2606955 h 3754874"/>
              <a:gd name="connsiteX15" fmla="*/ 5050581 w 5050581"/>
              <a:gd name="connsiteY15" fmla="*/ 3143366 h 3754874"/>
              <a:gd name="connsiteX16" fmla="*/ 5050581 w 5050581"/>
              <a:gd name="connsiteY16" fmla="*/ 3754874 h 3754874"/>
              <a:gd name="connsiteX17" fmla="*/ 4438900 w 5050581"/>
              <a:gd name="connsiteY17" fmla="*/ 3754874 h 3754874"/>
              <a:gd name="connsiteX18" fmla="*/ 3877724 w 5050581"/>
              <a:gd name="connsiteY18" fmla="*/ 3754874 h 3754874"/>
              <a:gd name="connsiteX19" fmla="*/ 3468066 w 5050581"/>
              <a:gd name="connsiteY19" fmla="*/ 3754874 h 3754874"/>
              <a:gd name="connsiteX20" fmla="*/ 3007902 w 5050581"/>
              <a:gd name="connsiteY20" fmla="*/ 3754874 h 3754874"/>
              <a:gd name="connsiteX21" fmla="*/ 2345714 w 5050581"/>
              <a:gd name="connsiteY21" fmla="*/ 3754874 h 3754874"/>
              <a:gd name="connsiteX22" fmla="*/ 1784539 w 5050581"/>
              <a:gd name="connsiteY22" fmla="*/ 3754874 h 3754874"/>
              <a:gd name="connsiteX23" fmla="*/ 1324375 w 5050581"/>
              <a:gd name="connsiteY23" fmla="*/ 3754874 h 3754874"/>
              <a:gd name="connsiteX24" fmla="*/ 763199 w 5050581"/>
              <a:gd name="connsiteY24" fmla="*/ 3754874 h 3754874"/>
              <a:gd name="connsiteX25" fmla="*/ 0 w 5050581"/>
              <a:gd name="connsiteY25" fmla="*/ 3754874 h 3754874"/>
              <a:gd name="connsiteX26" fmla="*/ 0 w 5050581"/>
              <a:gd name="connsiteY26" fmla="*/ 3331110 h 3754874"/>
              <a:gd name="connsiteX27" fmla="*/ 0 w 5050581"/>
              <a:gd name="connsiteY27" fmla="*/ 2757150 h 3754874"/>
              <a:gd name="connsiteX28" fmla="*/ 0 w 5050581"/>
              <a:gd name="connsiteY28" fmla="*/ 2295837 h 3754874"/>
              <a:gd name="connsiteX29" fmla="*/ 0 w 5050581"/>
              <a:gd name="connsiteY29" fmla="*/ 1684329 h 3754874"/>
              <a:gd name="connsiteX30" fmla="*/ 0 w 5050581"/>
              <a:gd name="connsiteY30" fmla="*/ 1185467 h 3754874"/>
              <a:gd name="connsiteX31" fmla="*/ 0 w 5050581"/>
              <a:gd name="connsiteY31" fmla="*/ 761703 h 3754874"/>
              <a:gd name="connsiteX32" fmla="*/ 0 w 5050581"/>
              <a:gd name="connsiteY32" fmla="*/ 0 h 375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50581" h="3754874" extrusionOk="0">
                <a:moveTo>
                  <a:pt x="0" y="0"/>
                </a:moveTo>
                <a:cubicBezTo>
                  <a:pt x="173691" y="-10706"/>
                  <a:pt x="328621" y="11779"/>
                  <a:pt x="510670" y="0"/>
                </a:cubicBezTo>
                <a:cubicBezTo>
                  <a:pt x="692719" y="-11779"/>
                  <a:pt x="813112" y="33129"/>
                  <a:pt x="920328" y="0"/>
                </a:cubicBezTo>
                <a:cubicBezTo>
                  <a:pt x="1027544" y="-33129"/>
                  <a:pt x="1313866" y="7134"/>
                  <a:pt x="1582515" y="0"/>
                </a:cubicBezTo>
                <a:cubicBezTo>
                  <a:pt x="1851164" y="-7134"/>
                  <a:pt x="1864909" y="27023"/>
                  <a:pt x="2093185" y="0"/>
                </a:cubicBezTo>
                <a:cubicBezTo>
                  <a:pt x="2321461" y="-27023"/>
                  <a:pt x="2481508" y="23534"/>
                  <a:pt x="2603855" y="0"/>
                </a:cubicBezTo>
                <a:cubicBezTo>
                  <a:pt x="2726202" y="-23534"/>
                  <a:pt x="2955808" y="79439"/>
                  <a:pt x="3266042" y="0"/>
                </a:cubicBezTo>
                <a:cubicBezTo>
                  <a:pt x="3576276" y="-79439"/>
                  <a:pt x="3504583" y="35700"/>
                  <a:pt x="3726206" y="0"/>
                </a:cubicBezTo>
                <a:cubicBezTo>
                  <a:pt x="3947829" y="-35700"/>
                  <a:pt x="4187743" y="10290"/>
                  <a:pt x="4388394" y="0"/>
                </a:cubicBezTo>
                <a:cubicBezTo>
                  <a:pt x="4589045" y="-10290"/>
                  <a:pt x="4757716" y="7872"/>
                  <a:pt x="5050581" y="0"/>
                </a:cubicBezTo>
                <a:cubicBezTo>
                  <a:pt x="5105086" y="218685"/>
                  <a:pt x="5018646" y="395683"/>
                  <a:pt x="5050581" y="536411"/>
                </a:cubicBezTo>
                <a:cubicBezTo>
                  <a:pt x="5082516" y="677139"/>
                  <a:pt x="5012274" y="851942"/>
                  <a:pt x="5050581" y="1072821"/>
                </a:cubicBezTo>
                <a:cubicBezTo>
                  <a:pt x="5088888" y="1293700"/>
                  <a:pt x="5014741" y="1490975"/>
                  <a:pt x="5050581" y="1646780"/>
                </a:cubicBezTo>
                <a:cubicBezTo>
                  <a:pt x="5086421" y="1802585"/>
                  <a:pt x="5049113" y="1884195"/>
                  <a:pt x="5050581" y="2070545"/>
                </a:cubicBezTo>
                <a:cubicBezTo>
                  <a:pt x="5052049" y="2256896"/>
                  <a:pt x="5045817" y="2430910"/>
                  <a:pt x="5050581" y="2606955"/>
                </a:cubicBezTo>
                <a:cubicBezTo>
                  <a:pt x="5055345" y="2783000"/>
                  <a:pt x="5037863" y="3009953"/>
                  <a:pt x="5050581" y="3143366"/>
                </a:cubicBezTo>
                <a:cubicBezTo>
                  <a:pt x="5063299" y="3276779"/>
                  <a:pt x="5040309" y="3527732"/>
                  <a:pt x="5050581" y="3754874"/>
                </a:cubicBezTo>
                <a:cubicBezTo>
                  <a:pt x="4773434" y="3756797"/>
                  <a:pt x="4714776" y="3744313"/>
                  <a:pt x="4438900" y="3754874"/>
                </a:cubicBezTo>
                <a:cubicBezTo>
                  <a:pt x="4163024" y="3765435"/>
                  <a:pt x="4128451" y="3706200"/>
                  <a:pt x="3877724" y="3754874"/>
                </a:cubicBezTo>
                <a:cubicBezTo>
                  <a:pt x="3626997" y="3803548"/>
                  <a:pt x="3653359" y="3752078"/>
                  <a:pt x="3468066" y="3754874"/>
                </a:cubicBezTo>
                <a:cubicBezTo>
                  <a:pt x="3282773" y="3757670"/>
                  <a:pt x="3119380" y="3739320"/>
                  <a:pt x="3007902" y="3754874"/>
                </a:cubicBezTo>
                <a:cubicBezTo>
                  <a:pt x="2896424" y="3770428"/>
                  <a:pt x="2664464" y="3751854"/>
                  <a:pt x="2345714" y="3754874"/>
                </a:cubicBezTo>
                <a:cubicBezTo>
                  <a:pt x="2026964" y="3757894"/>
                  <a:pt x="2012801" y="3727803"/>
                  <a:pt x="1784539" y="3754874"/>
                </a:cubicBezTo>
                <a:cubicBezTo>
                  <a:pt x="1556277" y="3781945"/>
                  <a:pt x="1473752" y="3700736"/>
                  <a:pt x="1324375" y="3754874"/>
                </a:cubicBezTo>
                <a:cubicBezTo>
                  <a:pt x="1174998" y="3809012"/>
                  <a:pt x="920658" y="3739972"/>
                  <a:pt x="763199" y="3754874"/>
                </a:cubicBezTo>
                <a:cubicBezTo>
                  <a:pt x="605740" y="3769776"/>
                  <a:pt x="346039" y="3724191"/>
                  <a:pt x="0" y="3754874"/>
                </a:cubicBezTo>
                <a:cubicBezTo>
                  <a:pt x="-39143" y="3666430"/>
                  <a:pt x="46355" y="3430731"/>
                  <a:pt x="0" y="3331110"/>
                </a:cubicBezTo>
                <a:cubicBezTo>
                  <a:pt x="-46355" y="3231489"/>
                  <a:pt x="20903" y="2958002"/>
                  <a:pt x="0" y="2757150"/>
                </a:cubicBezTo>
                <a:cubicBezTo>
                  <a:pt x="-20903" y="2556298"/>
                  <a:pt x="31988" y="2420441"/>
                  <a:pt x="0" y="2295837"/>
                </a:cubicBezTo>
                <a:cubicBezTo>
                  <a:pt x="-31988" y="2171233"/>
                  <a:pt x="37542" y="1824708"/>
                  <a:pt x="0" y="1684329"/>
                </a:cubicBezTo>
                <a:cubicBezTo>
                  <a:pt x="-37542" y="1543950"/>
                  <a:pt x="12578" y="1327078"/>
                  <a:pt x="0" y="1185467"/>
                </a:cubicBezTo>
                <a:cubicBezTo>
                  <a:pt x="-12578" y="1043856"/>
                  <a:pt x="8731" y="900661"/>
                  <a:pt x="0" y="761703"/>
                </a:cubicBezTo>
                <a:cubicBezTo>
                  <a:pt x="-8731" y="622745"/>
                  <a:pt x="34161" y="302283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dirty="0"/>
              <a:t>DATA SOURCES 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3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2" name="Picture 2" descr="The Silent Patient">
            <a:extLst>
              <a:ext uri="{FF2B5EF4-FFF2-40B4-BE49-F238E27FC236}">
                <a16:creationId xmlns:a16="http://schemas.microsoft.com/office/drawing/2014/main" id="{DDF152FF-CAA7-6041-912A-D60C9F00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9" y="654875"/>
            <a:ext cx="6324607" cy="38474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hlinkClick r:id="rId7"/>
            <a:extLst>
              <a:ext uri="{FF2B5EF4-FFF2-40B4-BE49-F238E27FC236}">
                <a16:creationId xmlns:a16="http://schemas.microsoft.com/office/drawing/2014/main" id="{D846597B-F51D-E445-8A14-2368C646F51F}"/>
              </a:ext>
            </a:extLst>
          </p:cNvPr>
          <p:cNvSpPr txBox="1"/>
          <p:nvPr/>
        </p:nvSpPr>
        <p:spPr>
          <a:xfrm>
            <a:off x="7278624" y="4251960"/>
            <a:ext cx="100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/>
              <a:t>Link to source</a:t>
            </a:r>
          </a:p>
        </p:txBody>
      </p:sp>
    </p:spTree>
    <p:extLst>
      <p:ext uri="{BB962C8B-B14F-4D97-AF65-F5344CB8AC3E}">
        <p14:creationId xmlns:p14="http://schemas.microsoft.com/office/powerpoint/2010/main" val="74465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719</Words>
  <Application>Microsoft Macintosh PowerPoint</Application>
  <PresentationFormat>On-screen Show (16:9)</PresentationFormat>
  <Paragraphs>153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Bradley Hand</vt:lpstr>
      <vt:lpstr>Roboto Slab Regular</vt:lpstr>
      <vt:lpstr>arial</vt:lpstr>
      <vt:lpstr>Roboto Medium</vt:lpstr>
      <vt:lpstr>Roboto Slab</vt:lpstr>
      <vt:lpstr>Helvetica</vt:lpstr>
      <vt:lpstr>Montserrat SemiBold</vt:lpstr>
      <vt:lpstr>Helvetica Neue</vt:lpstr>
      <vt:lpstr>Helvetica Neue Light</vt:lpstr>
      <vt:lpstr>arial</vt:lpstr>
      <vt:lpstr>Avenir Book</vt:lpstr>
      <vt:lpstr>Montserrat</vt:lpstr>
      <vt:lpstr>Andale Mono</vt:lpstr>
      <vt:lpstr>Roboto</vt:lpstr>
      <vt:lpstr>Simple Light</vt:lpstr>
      <vt:lpstr>Simple Light</vt:lpstr>
      <vt:lpstr>PowerPoint Presentation</vt:lpstr>
      <vt:lpstr>PowerPoint Presentation</vt:lpstr>
      <vt:lpstr>DATA ANALYTICS | IRONHACK</vt:lpstr>
      <vt:lpstr>Sian’s client case study data question -&gt; 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architecture considerations in design</vt:lpstr>
      <vt:lpstr>PowerPoint Presentation</vt:lpstr>
      <vt:lpstr>PowerPoint Presentation</vt:lpstr>
      <vt:lpstr>PowerPoint Presentation</vt:lpstr>
      <vt:lpstr>PowerPoint Presentation</vt:lpstr>
      <vt:lpstr>Production architecture Storage options for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6</cp:revision>
  <dcterms:modified xsi:type="dcterms:W3CDTF">2022-02-23T14:08:17Z</dcterms:modified>
</cp:coreProperties>
</file>